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</p:sldIdLst>
  <p:sldSz cy="5143500" cx="9144000"/>
  <p:notesSz cx="6858000" cy="9144000"/>
  <p:embeddedFontLst>
    <p:embeddedFont>
      <p:font typeface="Montserrat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Roboto Mon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CC5FD2-0C2E-4E8A-9907-110BD1C5CEC6}">
  <a:tblStyle styleId="{6ACC5FD2-0C2E-4E8A-9907-110BD1C5CE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ono-boldItalic.fntdata"/><Relationship Id="rId72" Type="http://schemas.openxmlformats.org/officeDocument/2006/relationships/font" Target="fonts/RobotoMon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Mono-bold.fntdata"/><Relationship Id="rId70" Type="http://schemas.openxmlformats.org/officeDocument/2006/relationships/font" Target="fonts/RobotoMono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regular.fntdata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a8cbd333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a8cbd333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a8cbd333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a8cbd333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a8cbd333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a8cbd333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a8cbd333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a8cbd33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8cbd333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a8cbd33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8cbd333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8cbd333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a8cbd333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a8cbd333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a8cbd333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a8cbd333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a8cbd333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a8cbd333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a8cbd333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a8cbd333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8cbd333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8cbd333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a8cbd333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a8cbd333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ce156a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ce156a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4086b4a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24086b4a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4086b4af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4086b4af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ce156a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ce156a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ce156a9b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ce156a9b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ce156a9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1ce156a9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a8cbd333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1a8cbd333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1ce156a9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1ce156a9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a8cbd333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a8cbd333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a8cbd333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a8cbd333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8cbd333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8cbd333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1a8cbd333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1a8cbd333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a8cbd333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a8cbd333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8cbd333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a8cbd333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a8cbd333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a8cbd333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ce156a9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ce156a9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1ce156a9b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1ce156a9b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4086b4af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24086b4af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4086b4af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4086b4af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ce156a9b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1ce156a9b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8cbd333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a8cbd333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ce156a9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ce156a9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ce156a9b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1ce156a9b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ce156a9b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ce156a9b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1a8cbd333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1a8cbd333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a8cbd333d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1a8cbd33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1a8cbd333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1a8cbd333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a8cbd333d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a8cbd333d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ce156a9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1ce156a9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24086b4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24086b4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a8cbd333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1a8cbd333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8cbd333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a8cbd333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ce156a9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1ce156a9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4086b4a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4086b4a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a8cbd333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1a8cbd333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ce156a9b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ce156a9b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ce156a9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ce156a9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24086b4af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24086b4af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8cbd3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8cbd3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8cbd333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8cbd333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a8cbd333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a8cbd333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8cbd333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a8cbd333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60650" y="798175"/>
            <a:ext cx="59817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7: Optimizar un modelo BERT para dispositivos móviles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68350" y="2872800"/>
            <a:ext cx="56940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Alumno: OLIVARES VENTURA, Ricardo Leonardo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Código: 20192002A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Curso: Procesamiento del Lenguaje Natural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Profesor: LARA AVILA, Cesar Jesus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ctrTitle"/>
          </p:nvPr>
        </p:nvSpPr>
        <p:spPr>
          <a:xfrm>
            <a:off x="1245450" y="41140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Entradas del modelo</a:t>
            </a:r>
            <a:endParaRPr b="1"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585625" y="1324600"/>
            <a:ext cx="7133400" cy="3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Párrafo: “BERT es un modelo de lenguaje basado en transformadores”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Pregunta “¿Qué es BERT?”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El modelo los concatena como: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Roboto Mono"/>
                <a:ea typeface="Roboto Mono"/>
                <a:cs typeface="Roboto Mono"/>
                <a:sym typeface="Roboto Mono"/>
              </a:rPr>
              <a:t>[CLS] BERT es un modelo de lenguaje basado en transformadores . [SEP] ¿Qué es BERT? [SEP]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El token especial [CLS] se coloca al inicio y se utiliza para tareas de clasificación o como un resumen de toda la entrada, este token será la dirección en donde vamos a tratar de clasificar todo lo que venga después de nuestra oración.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[SEP] separa las dos frases y marca el final de cada segmento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ctrTitle"/>
          </p:nvPr>
        </p:nvSpPr>
        <p:spPr>
          <a:xfrm>
            <a:off x="154725" y="395925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Representaciones del token</a:t>
            </a:r>
            <a:endParaRPr b="1"/>
          </a:p>
        </p:txBody>
      </p:sp>
      <p:graphicFrame>
        <p:nvGraphicFramePr>
          <p:cNvPr id="198" name="Google Shape;198;p2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{6ACC5FD2-0C2E-4E8A-9907-110BD1C5CEC6}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Token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Token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Positional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Final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[CLS]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Vec(1) + Pos(1)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Vec(2) + Pos(2)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[SEP]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Vec(3)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(3)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Vec(3) + Pos(3)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Vec(4)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(4)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Vec(4) + Pos(4) + 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[SEP]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Vec(5)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(5)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Vec(5) + Pos(5) + 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ctrTitle"/>
          </p:nvPr>
        </p:nvSpPr>
        <p:spPr>
          <a:xfrm>
            <a:off x="154725" y="395925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Representaciones del token</a:t>
            </a:r>
            <a:endParaRPr b="1"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50" y="1281875"/>
            <a:ext cx="5880051" cy="3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ctrTitle"/>
          </p:nvPr>
        </p:nvSpPr>
        <p:spPr>
          <a:xfrm>
            <a:off x="154725" y="303100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Procesamiento por BERT</a:t>
            </a:r>
            <a:endParaRPr b="1"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3532" l="0" r="5482" t="4479"/>
          <a:stretch/>
        </p:blipFill>
        <p:spPr>
          <a:xfrm>
            <a:off x="1862138" y="1219975"/>
            <a:ext cx="54197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ctrTitle"/>
          </p:nvPr>
        </p:nvSpPr>
        <p:spPr>
          <a:xfrm>
            <a:off x="154725" y="303100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Procesamiento por BERT</a:t>
            </a:r>
            <a:endParaRPr b="1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38" y="1339900"/>
            <a:ext cx="4735324" cy="36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Componentes de BERT</a:t>
            </a:r>
            <a:endParaRPr b="1"/>
          </a:p>
        </p:txBody>
      </p:sp>
      <p:sp>
        <p:nvSpPr>
          <p:cNvPr id="222" name="Google Shape;222;p27"/>
          <p:cNvSpPr txBox="1"/>
          <p:nvPr>
            <p:ph type="ctrTitle"/>
          </p:nvPr>
        </p:nvSpPr>
        <p:spPr>
          <a:xfrm>
            <a:off x="2382725" y="1185100"/>
            <a:ext cx="50439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Embeddings</a:t>
            </a:r>
            <a:endParaRPr b="1"/>
          </a:p>
        </p:txBody>
      </p:sp>
      <p:sp>
        <p:nvSpPr>
          <p:cNvPr id="223" name="Google Shape;223;p27"/>
          <p:cNvSpPr txBox="1"/>
          <p:nvPr>
            <p:ph type="ctrTitle"/>
          </p:nvPr>
        </p:nvSpPr>
        <p:spPr>
          <a:xfrm>
            <a:off x="3024525" y="2221975"/>
            <a:ext cx="34044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Token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Positional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Segment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Capas del Codificador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28"/>
          <p:cNvSpPr txBox="1"/>
          <p:nvPr>
            <p:ph type="ctrTitle"/>
          </p:nvPr>
        </p:nvSpPr>
        <p:spPr>
          <a:xfrm>
            <a:off x="3024525" y="1371000"/>
            <a:ext cx="3404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BERT usa capas transformer encoder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Número de capas: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Base: 12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Large: 24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5" y="3335700"/>
            <a:ext cx="8539900" cy="7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Clasificador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6" name="Google Shape;236;p29"/>
          <p:cNvSpPr txBox="1"/>
          <p:nvPr>
            <p:ph type="ctrTitle"/>
          </p:nvPr>
        </p:nvSpPr>
        <p:spPr>
          <a:xfrm>
            <a:off x="1969575" y="1046075"/>
            <a:ext cx="5514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 neuronal adicional que toma el CLS para tareas de clasificación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3532" l="0" r="5482" t="4479"/>
          <a:stretch/>
        </p:blipFill>
        <p:spPr>
          <a:xfrm>
            <a:off x="2446500" y="2060350"/>
            <a:ext cx="4251000" cy="28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ctrTitle"/>
          </p:nvPr>
        </p:nvSpPr>
        <p:spPr>
          <a:xfrm>
            <a:off x="804550" y="7672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Complejidad Computacional de BERT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0"/>
          <p:cNvSpPr txBox="1"/>
          <p:nvPr>
            <p:ph type="ctrTitle"/>
          </p:nvPr>
        </p:nvSpPr>
        <p:spPr>
          <a:xfrm>
            <a:off x="1242400" y="2237425"/>
            <a:ext cx="55143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Complejidad alta debido al Multi-Head Attention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Múltiples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Gran cantidad de parámetros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pre entrenamiento también es altamente demandante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Lo hace difícil utilizarlo en máquinas de recuerdos limitados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Técnicas de optimización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9" name="Google Shape;249;p31"/>
          <p:cNvSpPr txBox="1"/>
          <p:nvPr>
            <p:ph type="ctrTitle"/>
          </p:nvPr>
        </p:nvSpPr>
        <p:spPr>
          <a:xfrm>
            <a:off x="384475" y="2476700"/>
            <a:ext cx="24918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Google Shape;250;p31"/>
          <p:cNvSpPr txBox="1"/>
          <p:nvPr>
            <p:ph type="ctrTitle"/>
          </p:nvPr>
        </p:nvSpPr>
        <p:spPr>
          <a:xfrm>
            <a:off x="4686375" y="1689750"/>
            <a:ext cx="3989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" name="Google Shape;251;p31"/>
          <p:cNvSpPr txBox="1"/>
          <p:nvPr>
            <p:ph type="ctrTitle"/>
          </p:nvPr>
        </p:nvSpPr>
        <p:spPr>
          <a:xfrm>
            <a:off x="4313300" y="3237125"/>
            <a:ext cx="3989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Knowledge Distillation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2494000" y="287600"/>
            <a:ext cx="47142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</a:t>
            </a:r>
            <a:r>
              <a:rPr lang="es"/>
              <a:t>ón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0" y="1200800"/>
            <a:ext cx="8744700" cy="32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25297" l="24841" r="24932" t="20345"/>
          <a:stretch/>
        </p:blipFill>
        <p:spPr>
          <a:xfrm>
            <a:off x="7400905" y="142550"/>
            <a:ext cx="1500120" cy="9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 o Poda de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7" name="Google Shape;257;p32"/>
          <p:cNvSpPr txBox="1"/>
          <p:nvPr>
            <p:ph type="ctrTitle"/>
          </p:nvPr>
        </p:nvSpPr>
        <p:spPr>
          <a:xfrm>
            <a:off x="1307125" y="1525500"/>
            <a:ext cx="68451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Esta técnica elimina partes del modelo que contribuyen poco al rendimiento o son irrelevantes en la red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Reducción significativa del número de parámetros y de los tiempos de inferencia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Desventajas: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Si no se realiza con cuidado, puede degradar el rendimiento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33"/>
          <p:cNvSpPr txBox="1"/>
          <p:nvPr>
            <p:ph type="ctrTitle"/>
          </p:nvPr>
        </p:nvSpPr>
        <p:spPr>
          <a:xfrm>
            <a:off x="804550" y="842050"/>
            <a:ext cx="78156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Reduce la precisión de los pesos y activaciones del modelo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Pasa de 32 bits a 8 bits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Reducci</a:t>
            </a: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ón del tamaño del modelo en disco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Acelera la inferencia en hardware optimizado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Desventajas: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Una cuantización agresiva puede afectar el rendimiento del modelo.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Dynamic Quantization ajustan la precisión durante la inferencia según el rango de valores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Knowledge Distillation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9" name="Google Shape;269;p34"/>
          <p:cNvSpPr txBox="1"/>
          <p:nvPr>
            <p:ph type="ctrTitle"/>
          </p:nvPr>
        </p:nvSpPr>
        <p:spPr>
          <a:xfrm>
            <a:off x="804550" y="842050"/>
            <a:ext cx="78156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Técnica en la que un modelo grande y complejo (Teacher), transfiere su conocimiento a un modelo más pequeño y eficiente, llamado Student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Student aprende no solo de las etiquetas reales de los datos, sino también de las salidas del modelo Teacher, que contiene información adicional sobre las relaciones entre las clases.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Útil para reducir el tamaño de los modelos y optimizar su rendimiento en dispositivos de recursos limitados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Knowledge Distillation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5" name="Google Shape;275;p35"/>
          <p:cNvSpPr txBox="1"/>
          <p:nvPr>
            <p:ph type="ctrTitle"/>
          </p:nvPr>
        </p:nvSpPr>
        <p:spPr>
          <a:xfrm>
            <a:off x="804550" y="842050"/>
            <a:ext cx="78156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[UNK]: Token desconocido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[SEP]: Token de separación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[PAD]: Token de relleno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Supongamos que tenemos: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"Hola" → [CLS] Hola [SEP]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2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"Hola, ¿cómo estás?" → [CLS] Hola, ¿cómo estás? [SEP]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La entrada más corta se rellenará: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[CLS] Hola [SEP] [PAD] [PAD]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[CLS]: Token de clasificación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[MASK]: Token de enmascaramiento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entre los métodos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1075"/>
            <a:ext cx="8839202" cy="305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ctrTitle"/>
          </p:nvPr>
        </p:nvSpPr>
        <p:spPr>
          <a:xfrm>
            <a:off x="804550" y="3245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Inferencia en Dispositivos Móviles</a:t>
            </a:r>
            <a:endParaRPr b="1" sz="3000"/>
          </a:p>
        </p:txBody>
      </p:sp>
      <p:sp>
        <p:nvSpPr>
          <p:cNvPr id="287" name="Google Shape;287;p37"/>
          <p:cNvSpPr txBox="1"/>
          <p:nvPr>
            <p:ph type="ctrTitle"/>
          </p:nvPr>
        </p:nvSpPr>
        <p:spPr>
          <a:xfrm>
            <a:off x="299700" y="1317925"/>
            <a:ext cx="85446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memoria RAM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procesamiento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almacenamiento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Para superar estos problemas se aplican técnicas como el: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Pruning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Quantization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Knowledge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ctrTitle"/>
          </p:nvPr>
        </p:nvSpPr>
        <p:spPr>
          <a:xfrm>
            <a:off x="804550" y="3245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Inferencia en Dispositivos Móviles</a:t>
            </a:r>
            <a:endParaRPr b="1" sz="3000"/>
          </a:p>
        </p:txBody>
      </p:sp>
      <p:sp>
        <p:nvSpPr>
          <p:cNvPr id="293" name="Google Shape;293;p38"/>
          <p:cNvSpPr/>
          <p:nvPr/>
        </p:nvSpPr>
        <p:spPr>
          <a:xfrm>
            <a:off x="804550" y="1206550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BERT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38"/>
          <p:cNvSpPr/>
          <p:nvPr/>
        </p:nvSpPr>
        <p:spPr>
          <a:xfrm>
            <a:off x="5453050" y="1206550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2. BERT con Pruning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602300" y="3266675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3. Quantization al BERT podado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3374700" y="3266675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4. Aplicamos el KD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6280600" y="3345450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s">
                <a:latin typeface="Lato"/>
                <a:ea typeface="Lato"/>
                <a:cs typeface="Lato"/>
                <a:sym typeface="Lato"/>
              </a:rPr>
              <a:t>. Exportamos el modelo para ser utilizado: Tensorflow, onnx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ctrTitle"/>
          </p:nvPr>
        </p:nvSpPr>
        <p:spPr>
          <a:xfrm>
            <a:off x="804550" y="4359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 del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" y="1525500"/>
            <a:ext cx="8775751" cy="26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17997" l="7477" r="6972" t="19704"/>
          <a:stretch/>
        </p:blipFill>
        <p:spPr>
          <a:xfrm>
            <a:off x="2096400" y="1971675"/>
            <a:ext cx="49053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5" y="1421100"/>
            <a:ext cx="8448401" cy="25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ctrTitle"/>
          </p:nvPr>
        </p:nvSpPr>
        <p:spPr>
          <a:xfrm>
            <a:off x="2494000" y="287600"/>
            <a:ext cx="47142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BERT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25" y="1080725"/>
            <a:ext cx="5725350" cy="37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50" y="1436600"/>
            <a:ext cx="7672500" cy="316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b="9407" l="4815" r="4151" t="9771"/>
          <a:stretch/>
        </p:blipFill>
        <p:spPr>
          <a:xfrm>
            <a:off x="966638" y="1390175"/>
            <a:ext cx="7348324" cy="320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5025" l="5486" r="5307" t="5079"/>
          <a:stretch/>
        </p:blipFill>
        <p:spPr>
          <a:xfrm>
            <a:off x="2793275" y="272325"/>
            <a:ext cx="4030050" cy="4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5"/>
          <p:cNvPicPr preferRelativeResize="0"/>
          <p:nvPr/>
        </p:nvPicPr>
        <p:blipFill rotWithShape="1">
          <a:blip r:embed="rId3">
            <a:alphaModFix/>
          </a:blip>
          <a:srcRect b="2707" l="2160" r="2655" t="2613"/>
          <a:stretch/>
        </p:blipFill>
        <p:spPr>
          <a:xfrm>
            <a:off x="1967238" y="136925"/>
            <a:ext cx="5209525" cy="46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6"/>
          <p:cNvPicPr preferRelativeResize="0"/>
          <p:nvPr/>
        </p:nvPicPr>
        <p:blipFill rotWithShape="1">
          <a:blip r:embed="rId3">
            <a:alphaModFix/>
          </a:blip>
          <a:srcRect b="14175" l="6474" r="5318" t="13793"/>
          <a:stretch/>
        </p:blipFill>
        <p:spPr>
          <a:xfrm>
            <a:off x="1228725" y="1173550"/>
            <a:ext cx="66865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b="5017" l="3488" r="2491" t="5393"/>
          <a:stretch/>
        </p:blipFill>
        <p:spPr>
          <a:xfrm>
            <a:off x="543625" y="405500"/>
            <a:ext cx="8056751" cy="4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8"/>
          <p:cNvPicPr preferRelativeResize="0"/>
          <p:nvPr/>
        </p:nvPicPr>
        <p:blipFill rotWithShape="1">
          <a:blip r:embed="rId3">
            <a:alphaModFix/>
          </a:blip>
          <a:srcRect b="17088" l="4979" r="4490" t="15073"/>
          <a:stretch/>
        </p:blipFill>
        <p:spPr>
          <a:xfrm>
            <a:off x="2172350" y="1661025"/>
            <a:ext cx="51911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75" y="152400"/>
            <a:ext cx="478199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0"/>
          <p:cNvPicPr preferRelativeResize="0"/>
          <p:nvPr/>
        </p:nvPicPr>
        <p:blipFill rotWithShape="1">
          <a:blip r:embed="rId3">
            <a:alphaModFix/>
          </a:blip>
          <a:srcRect b="22443" l="8527" r="8997" t="18694"/>
          <a:stretch/>
        </p:blipFill>
        <p:spPr>
          <a:xfrm>
            <a:off x="1021200" y="1598750"/>
            <a:ext cx="7101600" cy="22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Exportación del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8" name="Google Shape;368;p51"/>
          <p:cNvPicPr preferRelativeResize="0"/>
          <p:nvPr/>
        </p:nvPicPr>
        <p:blipFill rotWithShape="1">
          <a:blip r:embed="rId3">
            <a:alphaModFix/>
          </a:blip>
          <a:srcRect b="5937" l="2660" r="3318" t="4239"/>
          <a:stretch/>
        </p:blipFill>
        <p:spPr>
          <a:xfrm>
            <a:off x="1904550" y="1525500"/>
            <a:ext cx="53911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ctrTitle"/>
          </p:nvPr>
        </p:nvSpPr>
        <p:spPr>
          <a:xfrm>
            <a:off x="2127375" y="32582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Entrenamiento de Bert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type="ctrTitle"/>
          </p:nvPr>
        </p:nvSpPr>
        <p:spPr>
          <a:xfrm>
            <a:off x="344950" y="590375"/>
            <a:ext cx="3491700" cy="42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 para inferencia en Dispositivos Móviles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74" name="Google Shape;374;p52"/>
          <p:cNvPicPr preferRelativeResize="0"/>
          <p:nvPr/>
        </p:nvPicPr>
        <p:blipFill rotWithShape="1">
          <a:blip r:embed="rId3">
            <a:alphaModFix/>
          </a:blip>
          <a:srcRect b="5124" l="4815" r="4316" t="4500"/>
          <a:stretch/>
        </p:blipFill>
        <p:spPr>
          <a:xfrm>
            <a:off x="4306294" y="0"/>
            <a:ext cx="46956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53"/>
          <p:cNvPicPr preferRelativeResize="0"/>
          <p:nvPr/>
        </p:nvPicPr>
        <p:blipFill rotWithShape="1">
          <a:blip r:embed="rId3">
            <a:alphaModFix/>
          </a:blip>
          <a:srcRect b="5447" l="4484" r="3990" t="5687"/>
          <a:stretch/>
        </p:blipFill>
        <p:spPr>
          <a:xfrm>
            <a:off x="2117275" y="395400"/>
            <a:ext cx="50673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4"/>
          <p:cNvPicPr preferRelativeResize="0"/>
          <p:nvPr/>
        </p:nvPicPr>
        <p:blipFill rotWithShape="1">
          <a:blip r:embed="rId3">
            <a:alphaModFix/>
          </a:blip>
          <a:srcRect b="46478" l="8996" r="4834" t="6531"/>
          <a:stretch/>
        </p:blipFill>
        <p:spPr>
          <a:xfrm>
            <a:off x="2099750" y="258812"/>
            <a:ext cx="4637250" cy="46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5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Antes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63" y="1618325"/>
            <a:ext cx="8367875" cy="2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Antes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6" name="Google Shape;396;p56"/>
          <p:cNvPicPr preferRelativeResize="0"/>
          <p:nvPr/>
        </p:nvPicPr>
        <p:blipFill rotWithShape="1">
          <a:blip r:embed="rId3">
            <a:alphaModFix/>
          </a:blip>
          <a:srcRect b="12050" l="7145" r="6973" t="28966"/>
          <a:stretch/>
        </p:blipFill>
        <p:spPr>
          <a:xfrm>
            <a:off x="804550" y="1312800"/>
            <a:ext cx="7241600" cy="2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02" name="Google Shape;4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0" y="1885275"/>
            <a:ext cx="8769775" cy="19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b="11107" l="6810" r="6646" t="12075"/>
          <a:stretch/>
        </p:blipFill>
        <p:spPr>
          <a:xfrm>
            <a:off x="1435638" y="1544875"/>
            <a:ext cx="64103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 aplicar Quantization al BERT podado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 b="17135" l="10462" r="10635" t="17135"/>
          <a:stretch/>
        </p:blipFill>
        <p:spPr>
          <a:xfrm>
            <a:off x="2081225" y="1974900"/>
            <a:ext cx="45243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 aplicar Knowledge Distillation al BERT quantizado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0" name="Google Shape;420;p60"/>
          <p:cNvPicPr preferRelativeResize="0"/>
          <p:nvPr/>
        </p:nvPicPr>
        <p:blipFill rotWithShape="1">
          <a:blip r:embed="rId3">
            <a:alphaModFix/>
          </a:blip>
          <a:srcRect b="15304" l="9208" r="7603" t="14198"/>
          <a:stretch/>
        </p:blipFill>
        <p:spPr>
          <a:xfrm>
            <a:off x="1953025" y="2290000"/>
            <a:ext cx="5237950" cy="26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type="ctrTitle"/>
          </p:nvPr>
        </p:nvSpPr>
        <p:spPr>
          <a:xfrm>
            <a:off x="809625" y="187525"/>
            <a:ext cx="767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BERT vs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26" name="Google Shape;426;p61"/>
          <p:cNvPicPr preferRelativeResize="0"/>
          <p:nvPr/>
        </p:nvPicPr>
        <p:blipFill rotWithShape="1">
          <a:blip r:embed="rId3">
            <a:alphaModFix/>
          </a:blip>
          <a:srcRect b="12050" l="16122" r="14859" t="28966"/>
          <a:stretch/>
        </p:blipFill>
        <p:spPr>
          <a:xfrm>
            <a:off x="147950" y="2052875"/>
            <a:ext cx="4218330" cy="21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1"/>
          <p:cNvPicPr preferRelativeResize="0"/>
          <p:nvPr/>
        </p:nvPicPr>
        <p:blipFill rotWithShape="1">
          <a:blip r:embed="rId4">
            <a:alphaModFix/>
          </a:blip>
          <a:srcRect b="19950" l="17062" r="14217" t="31200"/>
          <a:stretch/>
        </p:blipFill>
        <p:spPr>
          <a:xfrm>
            <a:off x="4261450" y="2956325"/>
            <a:ext cx="4710675" cy="19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1"/>
          <p:cNvSpPr txBox="1"/>
          <p:nvPr>
            <p:ph type="ctrTitle"/>
          </p:nvPr>
        </p:nvSpPr>
        <p:spPr>
          <a:xfrm>
            <a:off x="592375" y="1671275"/>
            <a:ext cx="249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Antes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sp>
        <p:nvSpPr>
          <p:cNvPr id="429" name="Google Shape;429;p61"/>
          <p:cNvSpPr txBox="1"/>
          <p:nvPr>
            <p:ph type="ctrTitle"/>
          </p:nvPr>
        </p:nvSpPr>
        <p:spPr>
          <a:xfrm>
            <a:off x="5529275" y="2453225"/>
            <a:ext cx="249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Después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ctrTitle"/>
          </p:nvPr>
        </p:nvSpPr>
        <p:spPr>
          <a:xfrm>
            <a:off x="1245450" y="53515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Pre Entrenamiento</a:t>
            </a:r>
            <a:endParaRPr b="1"/>
          </a:p>
        </p:txBody>
      </p:sp>
      <p:sp>
        <p:nvSpPr>
          <p:cNvPr id="159" name="Google Shape;159;p17"/>
          <p:cNvSpPr txBox="1"/>
          <p:nvPr>
            <p:ph type="ctrTitle"/>
          </p:nvPr>
        </p:nvSpPr>
        <p:spPr>
          <a:xfrm>
            <a:off x="2955175" y="1448350"/>
            <a:ext cx="30618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MLM</a:t>
            </a:r>
            <a:endParaRPr b="1"/>
          </a:p>
        </p:txBody>
      </p:sp>
      <p:sp>
        <p:nvSpPr>
          <p:cNvPr id="160" name="Google Shape;160;p17"/>
          <p:cNvSpPr txBox="1"/>
          <p:nvPr>
            <p:ph type="ctrTitle"/>
          </p:nvPr>
        </p:nvSpPr>
        <p:spPr>
          <a:xfrm>
            <a:off x="1343750" y="2361550"/>
            <a:ext cx="71334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latin typeface="Arial"/>
                <a:ea typeface="Arial"/>
                <a:cs typeface="Arial"/>
                <a:sym typeface="Arial"/>
              </a:rPr>
              <a:t>Frase de entrada: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[MASK]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latin typeface="Arial"/>
                <a:ea typeface="Arial"/>
                <a:cs typeface="Arial"/>
                <a:sym typeface="Arial"/>
              </a:rPr>
              <a:t>Resultado esperado (al completar la palabra faltante):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azul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nublado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claro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ctrTitle"/>
          </p:nvPr>
        </p:nvSpPr>
        <p:spPr>
          <a:xfrm>
            <a:off x="809625" y="187525"/>
            <a:ext cx="767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 vs 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35" name="Google Shape;435;p62"/>
          <p:cNvPicPr preferRelativeResize="0"/>
          <p:nvPr/>
        </p:nvPicPr>
        <p:blipFill rotWithShape="1">
          <a:blip r:embed="rId3">
            <a:alphaModFix/>
          </a:blip>
          <a:srcRect b="19950" l="17062" r="14217" t="31200"/>
          <a:stretch/>
        </p:blipFill>
        <p:spPr>
          <a:xfrm>
            <a:off x="130400" y="2042761"/>
            <a:ext cx="4361425" cy="18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 txBox="1"/>
          <p:nvPr>
            <p:ph type="ctrTitle"/>
          </p:nvPr>
        </p:nvSpPr>
        <p:spPr>
          <a:xfrm>
            <a:off x="1012550" y="1584900"/>
            <a:ext cx="21654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Antes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sp>
        <p:nvSpPr>
          <p:cNvPr id="437" name="Google Shape;437;p62"/>
          <p:cNvSpPr txBox="1"/>
          <p:nvPr>
            <p:ph type="ctrTitle"/>
          </p:nvPr>
        </p:nvSpPr>
        <p:spPr>
          <a:xfrm>
            <a:off x="5588300" y="2516375"/>
            <a:ext cx="2491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800"/>
              <a:t>Después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pic>
        <p:nvPicPr>
          <p:cNvPr id="438" name="Google Shape;438;p62"/>
          <p:cNvPicPr preferRelativeResize="0"/>
          <p:nvPr/>
        </p:nvPicPr>
        <p:blipFill rotWithShape="1">
          <a:blip r:embed="rId4">
            <a:alphaModFix/>
          </a:blip>
          <a:srcRect b="17135" l="10462" r="10635" t="17135"/>
          <a:stretch/>
        </p:blipFill>
        <p:spPr>
          <a:xfrm>
            <a:off x="4653487" y="2880875"/>
            <a:ext cx="4361425" cy="2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type="ctrTitle"/>
          </p:nvPr>
        </p:nvSpPr>
        <p:spPr>
          <a:xfrm>
            <a:off x="809625" y="187525"/>
            <a:ext cx="767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Quantization vs KD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4" name="Google Shape;444;p63"/>
          <p:cNvSpPr txBox="1"/>
          <p:nvPr>
            <p:ph type="ctrTitle"/>
          </p:nvPr>
        </p:nvSpPr>
        <p:spPr>
          <a:xfrm>
            <a:off x="1012550" y="1584900"/>
            <a:ext cx="21654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Antes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sp>
        <p:nvSpPr>
          <p:cNvPr id="445" name="Google Shape;445;p63"/>
          <p:cNvSpPr txBox="1"/>
          <p:nvPr>
            <p:ph type="ctrTitle"/>
          </p:nvPr>
        </p:nvSpPr>
        <p:spPr>
          <a:xfrm>
            <a:off x="5595575" y="2283575"/>
            <a:ext cx="2491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800"/>
              <a:t>Después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pic>
        <p:nvPicPr>
          <p:cNvPr id="446" name="Google Shape;446;p63"/>
          <p:cNvPicPr preferRelativeResize="0"/>
          <p:nvPr/>
        </p:nvPicPr>
        <p:blipFill rotWithShape="1">
          <a:blip r:embed="rId3">
            <a:alphaModFix/>
          </a:blip>
          <a:srcRect b="17135" l="10462" r="10635" t="17135"/>
          <a:stretch/>
        </p:blipFill>
        <p:spPr>
          <a:xfrm>
            <a:off x="91988" y="2143775"/>
            <a:ext cx="4361425" cy="21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3"/>
          <p:cNvPicPr preferRelativeResize="0"/>
          <p:nvPr/>
        </p:nvPicPr>
        <p:blipFill rotWithShape="1">
          <a:blip r:embed="rId4">
            <a:alphaModFix/>
          </a:blip>
          <a:srcRect b="15304" l="9208" r="7603" t="14198"/>
          <a:stretch/>
        </p:blipFill>
        <p:spPr>
          <a:xfrm>
            <a:off x="4935400" y="2835625"/>
            <a:ext cx="3812150" cy="19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00" y="1056550"/>
            <a:ext cx="7838403" cy="386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5"/>
          <p:cNvSpPr txBox="1"/>
          <p:nvPr>
            <p:ph type="ctrTitle"/>
          </p:nvPr>
        </p:nvSpPr>
        <p:spPr>
          <a:xfrm>
            <a:off x="804550" y="2688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9" name="Google Shape;459;p65"/>
          <p:cNvSpPr txBox="1"/>
          <p:nvPr>
            <p:ph type="ctrTitle"/>
          </p:nvPr>
        </p:nvSpPr>
        <p:spPr>
          <a:xfrm>
            <a:off x="1149450" y="1064800"/>
            <a:ext cx="68451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pruning ha logrado hacer que el modelo sea más rápido, reduciendo el tiempo de ejecución, aumentando el número de muestras y pasos procesados por segundo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pruning es una técnica recomendada para poder optimizar BERT y utilizarlo en dispositivos de bajo recursos como dispositivos móviles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La quantization, aplicada al modelo podado, demuestra ser una técnica complementaria fundamental para mejorar tanto la eficiencia computacional como el rendimiento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>
            <p:ph type="ctrTitle"/>
          </p:nvPr>
        </p:nvSpPr>
        <p:spPr>
          <a:xfrm>
            <a:off x="804550" y="2688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5" name="Google Shape;465;p66"/>
          <p:cNvSpPr txBox="1"/>
          <p:nvPr>
            <p:ph type="ctrTitle"/>
          </p:nvPr>
        </p:nvSpPr>
        <p:spPr>
          <a:xfrm>
            <a:off x="1149450" y="1064800"/>
            <a:ext cx="68451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Relevancia en las técnicas: La combinación de pruning y quantization no solo permite obtener un modelo más ligero y rápido, sino que también lo hace adecuado para su implementación en dispositivos con recursos limitados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ctrTitle"/>
          </p:nvPr>
        </p:nvSpPr>
        <p:spPr>
          <a:xfrm>
            <a:off x="804550" y="2688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1" name="Google Shape;471;p67"/>
          <p:cNvSpPr txBox="1"/>
          <p:nvPr>
            <p:ph type="ctrTitle"/>
          </p:nvPr>
        </p:nvSpPr>
        <p:spPr>
          <a:xfrm>
            <a:off x="1149450" y="1064800"/>
            <a:ext cx="68451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KD: Esta técnica logró mantener un rendimiento cercano al modelo original con un eval_loss competitivo, mostrando además mejoras notables en el tiempo de preparación y ejecución. Esto valida que la distilación del conocimiento puede ser una estrategia efectiva para crear modelos más compactos y eficientes sin comprometer significativamente la precisión.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ctrTitle"/>
          </p:nvPr>
        </p:nvSpPr>
        <p:spPr>
          <a:xfrm>
            <a:off x="1245450" y="19475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Entrenamiento para tarea específica - </a:t>
            </a:r>
            <a:r>
              <a:rPr b="1" lang="es"/>
              <a:t>Fine tuning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13" y="1449700"/>
            <a:ext cx="8806575" cy="33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ctrTitle"/>
          </p:nvPr>
        </p:nvSpPr>
        <p:spPr>
          <a:xfrm>
            <a:off x="1245450" y="3340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</a:t>
            </a:r>
            <a:endParaRPr b="1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5" y="1658324"/>
            <a:ext cx="3530600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75" y="1376400"/>
            <a:ext cx="4752625" cy="30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ctrTitle"/>
          </p:nvPr>
        </p:nvSpPr>
        <p:spPr>
          <a:xfrm>
            <a:off x="1245450" y="3340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</a:t>
            </a:r>
            <a:endParaRPr b="1"/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-3466" t="63387"/>
          <a:stretch/>
        </p:blipFill>
        <p:spPr>
          <a:xfrm>
            <a:off x="1882350" y="2560200"/>
            <a:ext cx="5681801" cy="15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350" y="1674375"/>
            <a:ext cx="54102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1245450" y="41140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Entradas del modelo</a:t>
            </a:r>
            <a:endParaRPr b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37" y="1216275"/>
            <a:ext cx="5847338" cy="3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